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notesMasterIdLst>
    <p:notesMasterId r:id="rId14"/>
  </p:notesMasterIdLst>
  <p:sldIdLst>
    <p:sldId id="256" r:id="rId2"/>
    <p:sldId id="257" r:id="rId3"/>
    <p:sldId id="258" r:id="rId4"/>
    <p:sldId id="259" r:id="rId5"/>
    <p:sldId id="267" r:id="rId6"/>
    <p:sldId id="260" r:id="rId7"/>
    <p:sldId id="261" r:id="rId8"/>
    <p:sldId id="262" r:id="rId9"/>
    <p:sldId id="263" r:id="rId10"/>
    <p:sldId id="265" r:id="rId11"/>
    <p:sldId id="264" r:id="rId12"/>
    <p:sldId id="266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CFDDF"/>
    <a:srgbClr val="FF99CC"/>
    <a:srgbClr val="F4EAA2"/>
    <a:srgbClr val="E4BEDF"/>
    <a:srgbClr val="EACCE6"/>
    <a:srgbClr val="CDBB71"/>
    <a:srgbClr val="DFD4A5"/>
    <a:srgbClr val="E4DAB2"/>
    <a:srgbClr val="C1AE7D"/>
    <a:srgbClr val="F4F99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771" autoAdjust="0"/>
    <p:restoredTop sz="94660"/>
  </p:normalViewPr>
  <p:slideViewPr>
    <p:cSldViewPr>
      <p:cViewPr varScale="1">
        <p:scale>
          <a:sx n="74" d="100"/>
          <a:sy n="74" d="100"/>
        </p:scale>
        <p:origin x="-103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C1C6D4-80E8-4CBF-9459-9DD0638A44F2}" type="datetimeFigureOut">
              <a:rPr lang="ru-RU" smtClean="0"/>
              <a:t>24.08.2015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0A83304-412B-432A-B0CF-3C6C0A07F33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004446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A83304-412B-432A-B0CF-3C6C0A07F333}" type="slidenum">
              <a:rPr lang="ru-RU" smtClean="0"/>
              <a:t>6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54830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24.08.2015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781672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24.08.2015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380249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24.08.2015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895172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24.08.2015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392214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24.08.2015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032601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24.08.2015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158684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24.08.2015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909465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24.08.2015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8905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24.08.2015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701986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24.08.2015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193589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24.08.2015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003717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F3399">
                <a:alpha val="60000"/>
              </a:srgbClr>
            </a:gs>
            <a:gs pos="25000">
              <a:srgbClr val="FF6633">
                <a:alpha val="60000"/>
              </a:srgbClr>
            </a:gs>
            <a:gs pos="50000">
              <a:srgbClr val="FFFF00">
                <a:alpha val="60000"/>
              </a:srgbClr>
            </a:gs>
            <a:gs pos="75000">
              <a:srgbClr val="01A78F">
                <a:alpha val="60000"/>
              </a:srgbClr>
            </a:gs>
            <a:gs pos="100000">
              <a:srgbClr val="3366FF">
                <a:alpha val="60000"/>
              </a:srgbClr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24.08.2015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83666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microsoft.com/office/2007/relationships/hdphoto" Target="../media/hdphoto2.wdp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7" Type="http://schemas.openxmlformats.org/officeDocument/2006/relationships/image" Target="../media/image31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jpeg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6.jpeg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1.jpeg"/><Relationship Id="rId5" Type="http://schemas.openxmlformats.org/officeDocument/2006/relationships/image" Target="../media/image40.jpeg"/><Relationship Id="rId4" Type="http://schemas.openxmlformats.org/officeDocument/2006/relationships/image" Target="../media/image39.jpeg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6" Type="http://schemas.microsoft.com/office/2007/relationships/hdphoto" Target="../media/hdphoto5.wdp"/><Relationship Id="rId5" Type="http://schemas.openxmlformats.org/officeDocument/2006/relationships/image" Target="../media/image7.png"/><Relationship Id="rId4" Type="http://schemas.microsoft.com/office/2007/relationships/hdphoto" Target="../media/hdphoto4.wdp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6.wdp"/><Relationship Id="rId7" Type="http://schemas.openxmlformats.org/officeDocument/2006/relationships/image" Target="../media/image20.jpe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332656"/>
            <a:ext cx="7772400" cy="1470025"/>
          </a:xfrm>
        </p:spPr>
        <p:txBody>
          <a:bodyPr>
            <a:noAutofit/>
          </a:bodyPr>
          <a:lstStyle/>
          <a:p>
            <a:pPr lvl="0">
              <a:spcBef>
                <a:spcPts val="0"/>
              </a:spcBef>
            </a:pPr>
            <a:r>
              <a:rPr lang="ru-RU" sz="1800" b="1" dirty="0" smtClean="0">
                <a:latin typeface="Cambria Math" panose="02040503050406030204" pitchFamily="18" charset="0"/>
                <a:ea typeface="Cambria Math" panose="02040503050406030204" pitchFamily="18" charset="0"/>
                <a:cs typeface="Vani" panose="020B0502040204020203" pitchFamily="34" charset="0"/>
              </a:rPr>
              <a:t>ГОСУДАРСТВЕННОЕ БЮДЖЕТНОЕ ДОШКОЛЬНОЕ ОБРАЗОВАТЕЛЬНОЕ УЧРЕЖДЕНИЕ ДЕТСКИЙ САД №96 ОБЩЕРАЗВИВАЮЩЕГО ВИДА КАЛИНИНСКОГО РАЙОНА Г. САНКТ-ПЕТЕРБУРГА</a:t>
            </a:r>
            <a:r>
              <a:rPr lang="ru-RU" sz="1800" dirty="0">
                <a:solidFill>
                  <a:srgbClr val="974806"/>
                </a:solidFill>
                <a:latin typeface="Cambria" panose="02040503050406030204" pitchFamily="18" charset="0"/>
                <a:ea typeface="+mn-ea"/>
                <a:cs typeface="Vani" panose="020B0502040204020203" pitchFamily="34" charset="0"/>
              </a:rPr>
              <a:t/>
            </a:r>
            <a:br>
              <a:rPr lang="ru-RU" sz="1800" dirty="0">
                <a:solidFill>
                  <a:srgbClr val="974806"/>
                </a:solidFill>
                <a:latin typeface="Cambria" panose="02040503050406030204" pitchFamily="18" charset="0"/>
                <a:ea typeface="+mn-ea"/>
                <a:cs typeface="Vani" panose="020B0502040204020203" pitchFamily="34" charset="0"/>
              </a:rPr>
            </a:br>
            <a:endParaRPr lang="ru-RU" dirty="0">
              <a:cs typeface="Vani" panose="020B0502040204020203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83568" y="1772816"/>
            <a:ext cx="7776864" cy="2448272"/>
          </a:xfrm>
        </p:spPr>
        <p:txBody>
          <a:bodyPr>
            <a:noAutofit/>
          </a:bodyPr>
          <a:lstStyle/>
          <a:p>
            <a:r>
              <a:rPr lang="ru-RU" b="1" dirty="0" smtClean="0">
                <a:solidFill>
                  <a:schemeClr val="tx1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Vani" panose="020B0502040204020203" pitchFamily="34" charset="0"/>
              </a:rPr>
              <a:t>Тема: </a:t>
            </a:r>
            <a:br>
              <a:rPr lang="ru-RU" b="1" dirty="0" smtClean="0">
                <a:solidFill>
                  <a:schemeClr val="tx1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Vani" panose="020B0502040204020203" pitchFamily="34" charset="0"/>
              </a:rPr>
            </a:br>
            <a:r>
              <a:rPr lang="ru-RU" sz="3000" b="1" dirty="0" smtClean="0">
                <a:solidFill>
                  <a:schemeClr val="tx1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Vani" panose="020B0502040204020203" pitchFamily="34" charset="0"/>
              </a:rPr>
              <a:t>«Использование нетрадиционных техник   </a:t>
            </a:r>
            <a:br>
              <a:rPr lang="ru-RU" sz="3000" b="1" dirty="0" smtClean="0">
                <a:solidFill>
                  <a:schemeClr val="tx1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Vani" panose="020B0502040204020203" pitchFamily="34" charset="0"/>
              </a:rPr>
            </a:br>
            <a:r>
              <a:rPr lang="ru-RU" sz="3000" b="1" dirty="0" smtClean="0">
                <a:solidFill>
                  <a:schemeClr val="tx1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Vani" panose="020B0502040204020203" pitchFamily="34" charset="0"/>
              </a:rPr>
              <a:t>в художественном творчестве с детьми младшего дошкольного возраста»</a:t>
            </a:r>
            <a:endParaRPr lang="ru-RU" sz="3000" b="1" dirty="0">
              <a:solidFill>
                <a:schemeClr val="tx1"/>
              </a:solidFill>
              <a:latin typeface="Cambria Math" panose="02040503050406030204" pitchFamily="18" charset="0"/>
              <a:ea typeface="Cambria Math" panose="02040503050406030204" pitchFamily="18" charset="0"/>
              <a:cs typeface="Vani" panose="020B0502040204020203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619672" y="5661248"/>
            <a:ext cx="590465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sz="2000" b="1" dirty="0" smtClean="0">
                <a:latin typeface="Cambria Math" panose="02040503050406030204" pitchFamily="18" charset="0"/>
                <a:ea typeface="Cambria Math" panose="02040503050406030204" pitchFamily="18" charset="0"/>
              </a:rPr>
              <a:t>ВОСПИТАТЕЛЬ: ЛОМАКИНА А.В.</a:t>
            </a:r>
            <a:br>
              <a:rPr lang="ru-RU" sz="2000" b="1" dirty="0" smtClean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ru-RU" b="1" dirty="0">
              <a:latin typeface="Cambria Math" panose="02040503050406030204" pitchFamily="18" charset="0"/>
              <a:ea typeface="Cambria Math" panose="02040503050406030204" pitchFamily="18" charset="0"/>
            </a:endParaRPr>
          </a:p>
          <a:p>
            <a:pPr lvl="0" algn="ctr"/>
            <a:r>
              <a:rPr lang="ru-RU" sz="1600" b="1" dirty="0" smtClean="0">
                <a:latin typeface="Cambria Math" panose="02040503050406030204" pitchFamily="18" charset="0"/>
                <a:ea typeface="Cambria Math" panose="02040503050406030204" pitchFamily="18" charset="0"/>
              </a:rPr>
              <a:t>2014-2015г.</a:t>
            </a:r>
            <a:endParaRPr lang="ru-RU" sz="1600" b="1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pic>
        <p:nvPicPr>
          <p:cNvPr id="1028" name="Picture 4" descr="C:\Users\я\Desktop\1368951689_karandash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41" b="98732" l="2600" r="99400">
                        <a14:foregroundMark x1="14200" y1="50000" x2="14200" y2="50000"/>
                        <a14:foregroundMark x1="10600" y1="49718" x2="17600" y2="48732"/>
                        <a14:foregroundMark x1="79600" y1="59718" x2="82600" y2="61831"/>
                        <a14:foregroundMark x1="25800" y1="65211" x2="19000" y2="67183"/>
                        <a14:foregroundMark x1="22400" y1="49718" x2="22400" y2="49718"/>
                        <a14:foregroundMark x1="38400" y1="88310" x2="38400" y2="88310"/>
                        <a14:foregroundMark x1="57200" y1="86479" x2="60000" y2="8718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68537" y="3720080"/>
            <a:ext cx="2161240" cy="30689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я\Desktop\1369379325_karandash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342" b="98361" l="364" r="9345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450" y="3637995"/>
            <a:ext cx="2024294" cy="3143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254814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F3399">
                <a:alpha val="60000"/>
              </a:srgbClr>
            </a:gs>
            <a:gs pos="25000">
              <a:srgbClr val="FF6633">
                <a:alpha val="60000"/>
              </a:srgbClr>
            </a:gs>
            <a:gs pos="50000">
              <a:srgbClr val="FFFF00">
                <a:alpha val="60000"/>
              </a:srgbClr>
            </a:gs>
            <a:gs pos="75000">
              <a:srgbClr val="01A78F">
                <a:alpha val="60000"/>
              </a:srgbClr>
            </a:gs>
            <a:gs pos="100000">
              <a:srgbClr val="3366FF">
                <a:alpha val="60000"/>
              </a:srgb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108520" y="260648"/>
            <a:ext cx="9396536" cy="778098"/>
          </a:xfrm>
        </p:spPr>
        <p:txBody>
          <a:bodyPr>
            <a:normAutofit fontScale="90000"/>
          </a:bodyPr>
          <a:lstStyle/>
          <a:p>
            <a:pPr lvl="0"/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 Math" panose="02040503050406030204" pitchFamily="18" charset="0"/>
                <a:ea typeface="Cambria Math" panose="02040503050406030204" pitchFamily="18" charset="0"/>
              </a:rPr>
              <a:t>Оттиск печатками из 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 Math" panose="02040503050406030204" pitchFamily="18" charset="0"/>
                <a:ea typeface="Cambria Math" panose="02040503050406030204" pitchFamily="18" charset="0"/>
              </a:rPr>
              <a:t>овощей и фруктов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5373216"/>
            <a:ext cx="9144000" cy="154076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 Math" panose="02040503050406030204" pitchFamily="18" charset="0"/>
                <a:ea typeface="Cambria Math" panose="02040503050406030204" pitchFamily="18" charset="0"/>
              </a:rPr>
              <a:t>Средства выразительности: </a:t>
            </a:r>
            <a:r>
              <a:rPr lang="ru-RU" sz="2000" dirty="0">
                <a:latin typeface="Cambria Math" panose="02040503050406030204" pitchFamily="18" charset="0"/>
                <a:ea typeface="Cambria Math" panose="02040503050406030204" pitchFamily="18" charset="0"/>
              </a:rPr>
              <a:t>пятно, фактура, цвет.</a:t>
            </a:r>
          </a:p>
          <a:p>
            <a:pPr marL="0" indent="0">
              <a:buNone/>
            </a:pPr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 Math" panose="02040503050406030204" pitchFamily="18" charset="0"/>
                <a:ea typeface="Cambria Math" panose="02040503050406030204" pitchFamily="18" charset="0"/>
              </a:rPr>
              <a:t>Материалы:</a:t>
            </a:r>
            <a:r>
              <a:rPr lang="ru-RU" sz="2000" dirty="0">
                <a:latin typeface="Cambria Math" panose="02040503050406030204" pitchFamily="18" charset="0"/>
                <a:ea typeface="Cambria Math" panose="02040503050406030204" pitchFamily="18" charset="0"/>
              </a:rPr>
              <a:t> мисочка либо пластиковая коробочка, в которую вложена штемпельная подушка из тонкого поролона, пропитанного гуашью, плотная бумага любого цвета и размера, печатки из картофеля. </a:t>
            </a:r>
          </a:p>
          <a:p>
            <a:endParaRPr lang="ru-RU" sz="2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pic>
        <p:nvPicPr>
          <p:cNvPr id="5122" name="Picture 2" descr="I:\DCIM\100NIKON\DSCN060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208" y="864308"/>
            <a:ext cx="2555776" cy="191683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2050" name="Picture 2" descr="07321c5335e6 (450x338, 24Kb)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2" y="2051576"/>
            <a:ext cx="3024336" cy="2754848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C:\Users\я\Desktop\87804691_appletote3_lg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55186">
            <a:off x="3275857" y="3172972"/>
            <a:ext cx="1128906" cy="1137866"/>
          </a:xfrm>
          <a:prstGeom prst="ellipse">
            <a:avLst/>
          </a:prstGeom>
          <a:ln>
            <a:noFill/>
          </a:ln>
          <a:effectLst>
            <a:softEdge rad="1778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C:\Users\я\Desktop\879c12f91205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484" y="861006"/>
            <a:ext cx="2449359" cy="181316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2055" name="Picture 7" descr="C:\Users\я\Desktop\bd9d819999bf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2809029"/>
            <a:ext cx="1790763" cy="254337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1026" name="Picture 2" descr="I:\DCIM\101NIKON\DSCN0812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47583" y="2908171"/>
            <a:ext cx="1908620" cy="260906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38654771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25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25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125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25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53" presetClass="entr" presetSubtype="528" fill="hold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25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25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25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25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25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53" presetClass="entr" presetSubtype="528" fill="hold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25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25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25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25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25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0"/>
                            </p:stCondLst>
                            <p:childTnLst>
                              <p:par>
                                <p:cTn id="29" presetID="53" presetClass="entr" presetSubtype="528" fill="hold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25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25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25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25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25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0">
              <a:srgbClr val="FF3399">
                <a:alpha val="60000"/>
              </a:srgbClr>
            </a:gs>
            <a:gs pos="76000">
              <a:srgbClr val="FF6633">
                <a:alpha val="60000"/>
              </a:srgbClr>
            </a:gs>
            <a:gs pos="50000">
              <a:srgbClr val="FFFF00">
                <a:alpha val="60000"/>
              </a:srgbClr>
            </a:gs>
            <a:gs pos="23000">
              <a:srgbClr val="01A78F">
                <a:alpha val="60000"/>
              </a:srgbClr>
            </a:gs>
            <a:gs pos="0">
              <a:srgbClr val="3366FF">
                <a:alpha val="60000"/>
              </a:srgb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80512" cy="980728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 Math" panose="02040503050406030204" pitchFamily="18" charset="0"/>
                <a:ea typeface="Cambria Math" panose="02040503050406030204" pitchFamily="18" charset="0"/>
              </a:rPr>
              <a:t>Рисование жёсткой полусухой кистью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-14749" y="5733256"/>
            <a:ext cx="9109112" cy="125700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 Math" panose="02040503050406030204" pitchFamily="18" charset="0"/>
                <a:ea typeface="Cambria Math" panose="02040503050406030204" pitchFamily="18" charset="0"/>
              </a:rPr>
              <a:t>Средства выразительности: </a:t>
            </a:r>
            <a:r>
              <a:rPr lang="ru-RU" sz="2000" dirty="0">
                <a:latin typeface="Cambria Math" panose="02040503050406030204" pitchFamily="18" charset="0"/>
                <a:ea typeface="Cambria Math" panose="02040503050406030204" pitchFamily="18" charset="0"/>
              </a:rPr>
              <a:t>фактурность окраски, цвет.</a:t>
            </a:r>
          </a:p>
          <a:p>
            <a:pPr marL="0" indent="0">
              <a:buNone/>
            </a:pPr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 Math" panose="02040503050406030204" pitchFamily="18" charset="0"/>
                <a:ea typeface="Cambria Math" panose="02040503050406030204" pitchFamily="18" charset="0"/>
              </a:rPr>
              <a:t>Материалы:</a:t>
            </a:r>
            <a:r>
              <a:rPr lang="ru-R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 Math" panose="02040503050406030204" pitchFamily="18" charset="0"/>
                <a:ea typeface="Cambria Math" panose="02040503050406030204" pitchFamily="18" charset="0"/>
              </a:rPr>
              <a:t> </a:t>
            </a:r>
            <a:r>
              <a:rPr lang="ru-RU" sz="2000" dirty="0">
                <a:latin typeface="Cambria Math" panose="02040503050406030204" pitchFamily="18" charset="0"/>
                <a:ea typeface="Cambria Math" panose="02040503050406030204" pitchFamily="18" charset="0"/>
              </a:rPr>
              <a:t>жесткая кисть, гуашь, бумага любого цвета и формата либо вырезанный силуэт пушистого или колючего животного.</a:t>
            </a:r>
          </a:p>
          <a:p>
            <a:endParaRPr lang="ru-RU" dirty="0"/>
          </a:p>
        </p:txBody>
      </p:sp>
      <p:pic>
        <p:nvPicPr>
          <p:cNvPr id="5" name="Picture 2" descr="I:\DCIM\100NIKON\DSCN062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1470" y="892696"/>
            <a:ext cx="2656811" cy="189794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6150" name="Picture 6" descr="I:\DCIM\100NIKON\DSCN065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39161" y="1930388"/>
            <a:ext cx="3192309" cy="2997224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Picture 3" descr="I:\DCIM\100NIKON\DSCN063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996899"/>
            <a:ext cx="1872208" cy="268572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6151" name="Picture 7" descr="I:\DCIM\100NIKON\DSCN0666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524" y="908720"/>
            <a:ext cx="2687641" cy="196558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6152" name="Picture 8" descr="I:\DCIM\100NIKON\DSCN0669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7655" y="2958492"/>
            <a:ext cx="2127501" cy="273911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32651121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250" fill="hold"/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250"/>
                                        <p:tgtEl>
                                          <p:spTgt spid="61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1250" fill="hold"/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250" fill="hold"/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53" presetClass="entr" presetSubtype="528" fill="hold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25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25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25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25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25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53" presetClass="entr" presetSubtype="528" fill="hold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0"/>
                            </p:stCondLst>
                            <p:childTnLst>
                              <p:par>
                                <p:cTn id="29" presetID="53" presetClass="entr" presetSubtype="528" fill="hold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250" fill="hold"/>
                                        <p:tgtEl>
                                          <p:spTgt spid="61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250" fill="hold"/>
                                        <p:tgtEl>
                                          <p:spTgt spid="61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250"/>
                                        <p:tgtEl>
                                          <p:spTgt spid="61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250" fill="hold"/>
                                        <p:tgtEl>
                                          <p:spTgt spid="61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250" fill="hold"/>
                                        <p:tgtEl>
                                          <p:spTgt spid="6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F3399">
                <a:alpha val="60000"/>
              </a:srgbClr>
            </a:gs>
            <a:gs pos="25000">
              <a:srgbClr val="FF6633">
                <a:alpha val="60000"/>
              </a:srgbClr>
            </a:gs>
            <a:gs pos="50000">
              <a:srgbClr val="FFFF00">
                <a:alpha val="60000"/>
              </a:srgbClr>
            </a:gs>
            <a:gs pos="75000">
              <a:srgbClr val="01A78F">
                <a:alpha val="60000"/>
              </a:srgbClr>
            </a:gs>
            <a:gs pos="100000">
              <a:srgbClr val="3366FF">
                <a:alpha val="60000"/>
              </a:srgbClr>
            </a:gs>
          </a:gsLst>
          <a:lin ang="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6812" y="0"/>
            <a:ext cx="8229600" cy="980728"/>
          </a:xfrm>
        </p:spPr>
        <p:txBody>
          <a:bodyPr>
            <a:normAutofit/>
          </a:bodyPr>
          <a:lstStyle/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 Math" panose="02040503050406030204" pitchFamily="18" charset="0"/>
                <a:ea typeface="Cambria Math" panose="02040503050406030204" pitchFamily="18" charset="0"/>
              </a:rPr>
              <a:t>Наши маленькие художники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pic>
        <p:nvPicPr>
          <p:cNvPr id="1026" name="Picture 2" descr="I:\DCIM\100NIKON\DSCN060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4291980"/>
            <a:ext cx="3209830" cy="240737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1028" name="Picture 4" descr="I:\DCIM\100NIKON\DSCN067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83264" y="1484783"/>
            <a:ext cx="3397178" cy="254788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1029" name="Picture 5" descr="I:\DCIM\100NIKON\DSCN067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8103" y="908719"/>
            <a:ext cx="2256640" cy="300885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1030" name="Picture 6" descr="I:\DCIM\100NIKON\DSCN0678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908719"/>
            <a:ext cx="2232248" cy="297633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4099" name="Picture 3" descr="I:\DCIM\100NIKON\DSCN0699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1158" y="4293096"/>
            <a:ext cx="3208343" cy="240625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27721396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3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4000"/>
                            </p:stCondLst>
                            <p:childTnLst>
                              <p:par>
                                <p:cTn id="9" presetID="21" presetClass="entr" presetSubtype="1" fill="hold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3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7750"/>
                            </p:stCondLst>
                            <p:childTnLst>
                              <p:par>
                                <p:cTn id="13" presetID="21" presetClass="entr" presetSubtype="1" fill="hold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3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1500"/>
                            </p:stCondLst>
                            <p:childTnLst>
                              <p:par>
                                <p:cTn id="17" presetID="21" presetClass="entr" presetSubtype="1" fill="hold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3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250"/>
                            </p:stCondLst>
                            <p:childTnLst>
                              <p:par>
                                <p:cTn id="21" presetID="21" presetClass="entr" presetSubtype="1" fill="hold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3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3FB07">
                <a:alpha val="60000"/>
              </a:srgbClr>
            </a:gs>
            <a:gs pos="100000">
              <a:srgbClr val="3366FF">
                <a:alpha val="60000"/>
              </a:srgbClr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908720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 Math" panose="02040503050406030204" pitchFamily="18" charset="0"/>
                <a:ea typeface="Cambria Math" panose="02040503050406030204" pitchFamily="18" charset="0"/>
              </a:rPr>
              <a:t>Актуальность:            </a:t>
            </a:r>
            <a:r>
              <a:rPr lang="ru-RU" sz="4000" b="1" dirty="0" smtClean="0">
                <a:latin typeface="Cambria Math" panose="02040503050406030204" pitchFamily="18" charset="0"/>
                <a:ea typeface="Cambria Math" panose="02040503050406030204" pitchFamily="18" charset="0"/>
              </a:rPr>
              <a:t> </a:t>
            </a:r>
            <a:endParaRPr lang="ru-RU" sz="4000" b="1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980728"/>
            <a:ext cx="8229600" cy="5688632"/>
          </a:xfrm>
          <a:ln>
            <a:noFill/>
          </a:ln>
        </p:spPr>
        <p:txBody>
          <a:bodyPr>
            <a:normAutofit/>
          </a:bodyPr>
          <a:lstStyle/>
          <a:p>
            <a:pPr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ru-RU" sz="2500" dirty="0" smtClean="0">
                <a:latin typeface="Cambria Math" panose="02040503050406030204" pitchFamily="18" charset="0"/>
                <a:ea typeface="Cambria Math" panose="02040503050406030204" pitchFamily="18" charset="0"/>
              </a:rPr>
              <a:t>Развитие эстетического восприятия;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ru-RU" sz="2500" dirty="0" smtClean="0">
                <a:latin typeface="Cambria Math" panose="02040503050406030204" pitchFamily="18" charset="0"/>
                <a:ea typeface="Cambria Math" panose="02040503050406030204" pitchFamily="18" charset="0"/>
              </a:rPr>
              <a:t>Формирование художественного вкуса;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ru-RU" sz="2500" dirty="0" smtClean="0">
                <a:latin typeface="Cambria Math" panose="02040503050406030204" pitchFamily="18" charset="0"/>
                <a:ea typeface="Cambria Math" panose="02040503050406030204" pitchFamily="18" charset="0"/>
              </a:rPr>
              <a:t>Побуждение детей к творческим поискам и решениям ;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ru-RU" sz="2500" dirty="0" smtClean="0">
                <a:latin typeface="Cambria Math" panose="02040503050406030204" pitchFamily="18" charset="0"/>
                <a:ea typeface="Cambria Math" panose="02040503050406030204" pitchFamily="18" charset="0"/>
              </a:rPr>
              <a:t>Развитие эмоциональной сферы, уверенности в своих силах, индивидуальности;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ru-RU" sz="2500" dirty="0" smtClean="0">
                <a:latin typeface="Cambria Math" panose="02040503050406030204" pitchFamily="18" charset="0"/>
                <a:ea typeface="Cambria Math" panose="02040503050406030204" pitchFamily="18" charset="0"/>
              </a:rPr>
              <a:t>Развитие пространственного мышления, наблюдательности</a:t>
            </a:r>
            <a:r>
              <a:rPr lang="ru-RU" sz="2500" dirty="0">
                <a:latin typeface="Cambria Math" panose="02040503050406030204" pitchFamily="18" charset="0"/>
                <a:ea typeface="Cambria Math" panose="02040503050406030204" pitchFamily="18" charset="0"/>
              </a:rPr>
              <a:t>.</a:t>
            </a:r>
            <a:endParaRPr lang="ru-RU" sz="2500" dirty="0" smtClean="0">
              <a:latin typeface="Cambria Math" panose="02040503050406030204" pitchFamily="18" charset="0"/>
              <a:ea typeface="Cambria Math" panose="02040503050406030204" pitchFamily="18" charset="0"/>
            </a:endParaRPr>
          </a:p>
          <a:p>
            <a:pPr marL="0" indent="0">
              <a:buNone/>
            </a:pPr>
            <a:endParaRPr lang="ru-RU" sz="25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pic>
        <p:nvPicPr>
          <p:cNvPr id="25" name="Picture 2" descr="C:\Users\я\Desktop\image1.gif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6000" l="10000" r="100000">
                        <a14:foregroundMark x1="48750" y1="85667" x2="48500" y2="89333"/>
                        <a14:foregroundMark x1="47500" y1="88333" x2="47250" y2="87333"/>
                        <a14:foregroundMark x1="45250" y1="87667" x2="45250" y2="87667"/>
                        <a14:foregroundMark x1="42500" y1="87667" x2="42500" y2="87667"/>
                        <a14:foregroundMark x1="44500" y1="87667" x2="44500" y2="87667"/>
                        <a14:foregroundMark x1="44250" y1="88000" x2="44250" y2="88000"/>
                        <a14:foregroundMark x1="90250" y1="89000" x2="93500" y2="89000"/>
                        <a14:foregroundMark x1="90500" y1="85333" x2="92500" y2="85000"/>
                        <a14:foregroundMark x1="95250" y1="85000" x2="95250" y2="85000"/>
                        <a14:foregroundMark x1="81000" y1="76667" x2="81000" y2="77667"/>
                        <a14:foregroundMark x1="80750" y1="74667" x2="80750" y2="74667"/>
                        <a14:foregroundMark x1="62250" y1="81333" x2="62500" y2="82333"/>
                        <a14:foregroundMark x1="62000" y1="80667" x2="62000" y2="80667"/>
                        <a14:foregroundMark x1="61500" y1="82667" x2="61500" y2="82667"/>
                        <a14:foregroundMark x1="63250" y1="84667" x2="63250" y2="84667"/>
                        <a14:foregroundMark x1="61000" y1="72667" x2="61750" y2="74667"/>
                        <a14:foregroundMark x1="62000" y1="76333" x2="61750" y2="77333"/>
                        <a14:foregroundMark x1="61750" y1="61000" x2="62000" y2="57000"/>
                        <a14:foregroundMark x1="62000" y1="71667" x2="62000" y2="73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12857" y="3617640"/>
            <a:ext cx="4320480" cy="3240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882569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25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250"/>
                            </p:stCondLst>
                            <p:childTnLst>
                              <p:par>
                                <p:cTn id="11" presetID="47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25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25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25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500"/>
                            </p:stCondLst>
                            <p:childTnLst>
                              <p:par>
                                <p:cTn id="17" presetID="47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25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25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25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9750"/>
                            </p:stCondLst>
                            <p:childTnLst>
                              <p:par>
                                <p:cTn id="23" presetID="47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25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25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25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3000"/>
                            </p:stCondLst>
                            <p:childTnLst>
                              <p:par>
                                <p:cTn id="29" presetID="47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25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25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25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73000">
              <a:srgbClr val="FFFF00">
                <a:alpha val="50000"/>
              </a:srgbClr>
            </a:gs>
            <a:gs pos="0">
              <a:srgbClr val="FF3399">
                <a:alpha val="60000"/>
              </a:srgbClr>
            </a:gs>
            <a:gs pos="35000">
              <a:srgbClr val="FF6633">
                <a:alpha val="60000"/>
              </a:srgbClr>
            </a:gs>
          </a:gsLst>
          <a:path path="circle">
            <a:fillToRect r="100000" b="100000"/>
          </a:path>
          <a:tileRect l="-100000" t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88640"/>
            <a:ext cx="8712968" cy="6192688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ru-RU" sz="4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 Math" panose="02040503050406030204" pitchFamily="18" charset="0"/>
                <a:ea typeface="Cambria Math" panose="02040503050406030204" pitchFamily="18" charset="0"/>
              </a:rPr>
              <a:t>Цель:</a:t>
            </a:r>
            <a:r>
              <a:rPr lang="ru-RU" dirty="0" smtClean="0">
                <a:latin typeface="Cambria Math" panose="02040503050406030204" pitchFamily="18" charset="0"/>
                <a:ea typeface="Cambria Math" panose="02040503050406030204" pitchFamily="18" charset="0"/>
              </a:rPr>
              <a:t> формировать у детей эстетическое </a:t>
            </a:r>
            <a:r>
              <a:rPr lang="ru-RU" dirty="0">
                <a:latin typeface="Cambria Math" panose="02040503050406030204" pitchFamily="18" charset="0"/>
                <a:ea typeface="Cambria Math" panose="02040503050406030204" pitchFamily="18" charset="0"/>
              </a:rPr>
              <a:t>отношение к окружающей действительности на основе ознакомления с нетрадиционными техниками рисования</a:t>
            </a:r>
            <a:r>
              <a:rPr lang="ru-RU" dirty="0" smtClean="0">
                <a:latin typeface="Cambria Math" panose="02040503050406030204" pitchFamily="18" charset="0"/>
                <a:ea typeface="Cambria Math" panose="02040503050406030204" pitchFamily="18" charset="0"/>
              </a:rPr>
              <a:t>.</a:t>
            </a:r>
            <a:br>
              <a:rPr lang="ru-RU" dirty="0" smtClean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ru-RU" dirty="0">
              <a:latin typeface="Cambria Math" panose="02040503050406030204" pitchFamily="18" charset="0"/>
              <a:ea typeface="Cambria Math" panose="02040503050406030204" pitchFamily="18" charset="0"/>
            </a:endParaRPr>
          </a:p>
          <a:p>
            <a:pPr marL="0" indent="0">
              <a:buNone/>
            </a:pPr>
            <a:r>
              <a:rPr lang="ru-RU" sz="4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 Math" panose="02040503050406030204" pitchFamily="18" charset="0"/>
                <a:ea typeface="Cambria Math" panose="02040503050406030204" pitchFamily="18" charset="0"/>
              </a:rPr>
              <a:t>Задачи:</a:t>
            </a:r>
          </a:p>
          <a:p>
            <a:pPr marL="0" indent="0">
              <a:buNone/>
            </a:pPr>
            <a:r>
              <a:rPr lang="ru-RU" dirty="0" smtClean="0">
                <a:latin typeface="Cambria Math" panose="02040503050406030204" pitchFamily="18" charset="0"/>
                <a:ea typeface="Cambria Math" panose="02040503050406030204" pitchFamily="18" charset="0"/>
              </a:rPr>
              <a:t>1.Познакомить </a:t>
            </a:r>
            <a:r>
              <a:rPr lang="ru-RU" dirty="0">
                <a:latin typeface="Cambria Math" panose="02040503050406030204" pitchFamily="18" charset="0"/>
                <a:ea typeface="Cambria Math" panose="02040503050406030204" pitchFamily="18" charset="0"/>
              </a:rPr>
              <a:t>детей с </a:t>
            </a:r>
            <a:r>
              <a:rPr lang="ru-RU" dirty="0" smtClean="0">
                <a:latin typeface="Cambria Math" panose="02040503050406030204" pitchFamily="18" charset="0"/>
                <a:ea typeface="Cambria Math" panose="02040503050406030204" pitchFamily="18" charset="0"/>
              </a:rPr>
              <a:t>различными</a:t>
            </a:r>
            <a:br>
              <a:rPr lang="ru-RU" dirty="0" smtClean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r>
              <a:rPr lang="ru-RU" dirty="0" smtClean="0">
                <a:latin typeface="Cambria Math" panose="02040503050406030204" pitchFamily="18" charset="0"/>
                <a:ea typeface="Cambria Math" panose="02040503050406030204" pitchFamily="18" charset="0"/>
              </a:rPr>
              <a:t>       нетрадиционными </a:t>
            </a:r>
            <a:r>
              <a:rPr lang="ru-RU" dirty="0">
                <a:latin typeface="Cambria Math" panose="02040503050406030204" pitchFamily="18" charset="0"/>
                <a:ea typeface="Cambria Math" panose="02040503050406030204" pitchFamily="18" charset="0"/>
              </a:rPr>
              <a:t>техниками </a:t>
            </a:r>
            <a:r>
              <a:rPr lang="ru-RU" dirty="0" smtClean="0">
                <a:latin typeface="Cambria Math" panose="02040503050406030204" pitchFamily="18" charset="0"/>
                <a:ea typeface="Cambria Math" panose="02040503050406030204" pitchFamily="18" charset="0"/>
              </a:rPr>
              <a:t>рисования.</a:t>
            </a:r>
          </a:p>
          <a:p>
            <a:pPr marL="0" indent="0">
              <a:buNone/>
            </a:pPr>
            <a:r>
              <a:rPr lang="ru-RU" dirty="0" smtClean="0">
                <a:latin typeface="Cambria Math" panose="02040503050406030204" pitchFamily="18" charset="0"/>
                <a:ea typeface="Cambria Math" panose="02040503050406030204" pitchFamily="18" charset="0"/>
              </a:rPr>
              <a:t>2.Сформировать </a:t>
            </a:r>
            <a:r>
              <a:rPr lang="ru-RU" dirty="0">
                <a:latin typeface="Cambria Math" panose="02040503050406030204" pitchFamily="18" charset="0"/>
                <a:ea typeface="Cambria Math" panose="02040503050406030204" pitchFamily="18" charset="0"/>
              </a:rPr>
              <a:t>у детей изобразительные навыки и </a:t>
            </a:r>
            <a:r>
              <a:rPr lang="ru-RU" dirty="0" smtClean="0">
                <a:latin typeface="Cambria Math" panose="02040503050406030204" pitchFamily="18" charset="0"/>
                <a:ea typeface="Cambria Math" panose="02040503050406030204" pitchFamily="18" charset="0"/>
              </a:rPr>
              <a:t> </a:t>
            </a:r>
            <a:br>
              <a:rPr lang="ru-RU" dirty="0" smtClean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r>
              <a:rPr lang="ru-RU" dirty="0" smtClean="0">
                <a:latin typeface="Cambria Math" panose="02040503050406030204" pitchFamily="18" charset="0"/>
                <a:ea typeface="Cambria Math" panose="02040503050406030204" pitchFamily="18" charset="0"/>
              </a:rPr>
              <a:t>       умения.</a:t>
            </a:r>
            <a:endParaRPr lang="ru-RU" dirty="0">
              <a:latin typeface="Cambria Math" panose="02040503050406030204" pitchFamily="18" charset="0"/>
              <a:ea typeface="Cambria Math" panose="02040503050406030204" pitchFamily="18" charset="0"/>
            </a:endParaRPr>
          </a:p>
          <a:p>
            <a:pPr marL="0" indent="0">
              <a:buNone/>
            </a:pPr>
            <a:r>
              <a:rPr lang="ru-RU" dirty="0" smtClean="0">
                <a:latin typeface="Cambria Math" panose="02040503050406030204" pitchFamily="18" charset="0"/>
                <a:ea typeface="Cambria Math" panose="02040503050406030204" pitchFamily="18" charset="0"/>
              </a:rPr>
              <a:t>3</a:t>
            </a:r>
            <a:r>
              <a:rPr lang="ru-RU" dirty="0">
                <a:latin typeface="Cambria Math" panose="02040503050406030204" pitchFamily="18" charset="0"/>
                <a:ea typeface="Cambria Math" panose="02040503050406030204" pitchFamily="18" charset="0"/>
              </a:rPr>
              <a:t>. Побудить желание </a:t>
            </a:r>
            <a:r>
              <a:rPr lang="ru-RU" dirty="0" smtClean="0">
                <a:latin typeface="Cambria Math" panose="02040503050406030204" pitchFamily="18" charset="0"/>
                <a:ea typeface="Cambria Math" panose="02040503050406030204" pitchFamily="18" charset="0"/>
              </a:rPr>
              <a:t>создавать в рисунках </a:t>
            </a:r>
            <a:r>
              <a:rPr lang="ru-RU" dirty="0">
                <a:latin typeface="Cambria Math" panose="02040503050406030204" pitchFamily="18" charset="0"/>
                <a:ea typeface="Cambria Math" panose="02040503050406030204" pitchFamily="18" charset="0"/>
              </a:rPr>
              <a:t>свой </a:t>
            </a:r>
            <a:r>
              <a:rPr lang="ru-RU" dirty="0" smtClean="0">
                <a:latin typeface="Cambria Math" panose="02040503050406030204" pitchFamily="18" charset="0"/>
                <a:ea typeface="Cambria Math" panose="02040503050406030204" pitchFamily="18" charset="0"/>
              </a:rPr>
              <a:t>неповторимый образ, используя нетрадиционные материалы и техники.</a:t>
            </a:r>
          </a:p>
          <a:p>
            <a:pPr marL="0" indent="0">
              <a:buNone/>
            </a:pPr>
            <a:r>
              <a:rPr lang="ru-RU" dirty="0" smtClean="0">
                <a:latin typeface="Cambria Math" panose="02040503050406030204" pitchFamily="18" charset="0"/>
                <a:ea typeface="Cambria Math" panose="02040503050406030204" pitchFamily="18" charset="0"/>
              </a:rPr>
              <a:t>4. </a:t>
            </a:r>
            <a:r>
              <a:rPr lang="ru-RU" dirty="0">
                <a:latin typeface="Cambria Math" panose="02040503050406030204" pitchFamily="18" charset="0"/>
                <a:ea typeface="Cambria Math" panose="02040503050406030204" pitchFamily="18" charset="0"/>
              </a:rPr>
              <a:t>Развить воображение, </a:t>
            </a:r>
            <a:r>
              <a:rPr lang="ru-RU" dirty="0" smtClean="0">
                <a:latin typeface="Cambria Math" panose="02040503050406030204" pitchFamily="18" charset="0"/>
                <a:ea typeface="Cambria Math" panose="02040503050406030204" pitchFamily="18" charset="0"/>
              </a:rPr>
              <a:t>мышление.</a:t>
            </a:r>
            <a:endParaRPr lang="ru-RU" dirty="0">
              <a:latin typeface="Cambria Math" panose="02040503050406030204" pitchFamily="18" charset="0"/>
              <a:ea typeface="Cambria Math" panose="02040503050406030204" pitchFamily="18" charset="0"/>
            </a:endParaRPr>
          </a:p>
          <a:p>
            <a:pPr marL="0" indent="0">
              <a:buNone/>
            </a:pPr>
            <a:r>
              <a:rPr lang="ru-RU" dirty="0" smtClean="0">
                <a:latin typeface="Cambria Math" panose="02040503050406030204" pitchFamily="18" charset="0"/>
                <a:ea typeface="Cambria Math" panose="02040503050406030204" pitchFamily="18" charset="0"/>
              </a:rPr>
              <a:t>5</a:t>
            </a:r>
            <a:r>
              <a:rPr lang="ru-RU" dirty="0">
                <a:latin typeface="Cambria Math" panose="02040503050406030204" pitchFamily="18" charset="0"/>
                <a:ea typeface="Cambria Math" panose="02040503050406030204" pitchFamily="18" charset="0"/>
              </a:rPr>
              <a:t>. Воспитывать у детей эмоциональную </a:t>
            </a:r>
            <a:r>
              <a:rPr lang="ru-RU" dirty="0" smtClean="0">
                <a:latin typeface="Cambria Math" panose="02040503050406030204" pitchFamily="18" charset="0"/>
                <a:ea typeface="Cambria Math" panose="02040503050406030204" pitchFamily="18" charset="0"/>
              </a:rPr>
              <a:t/>
            </a:r>
            <a:br>
              <a:rPr lang="ru-RU" dirty="0" smtClean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r>
              <a:rPr lang="ru-RU" dirty="0" smtClean="0">
                <a:latin typeface="Cambria Math" panose="02040503050406030204" pitchFamily="18" charset="0"/>
                <a:ea typeface="Cambria Math" panose="02040503050406030204" pitchFamily="18" charset="0"/>
              </a:rPr>
              <a:t>       отзывчивость </a:t>
            </a:r>
            <a:r>
              <a:rPr lang="ru-RU" dirty="0">
                <a:latin typeface="Cambria Math" panose="02040503050406030204" pitchFamily="18" charset="0"/>
                <a:ea typeface="Cambria Math" panose="02040503050406030204" pitchFamily="18" charset="0"/>
              </a:rPr>
              <a:t>к окружающему </a:t>
            </a:r>
            <a:r>
              <a:rPr lang="ru-RU" dirty="0" smtClean="0">
                <a:latin typeface="Cambria Math" panose="02040503050406030204" pitchFamily="18" charset="0"/>
                <a:ea typeface="Cambria Math" panose="02040503050406030204" pitchFamily="18" charset="0"/>
              </a:rPr>
              <a:t>миру.</a:t>
            </a:r>
            <a:endParaRPr lang="ru-RU" dirty="0">
              <a:latin typeface="Cambria Math" panose="02040503050406030204" pitchFamily="18" charset="0"/>
              <a:ea typeface="Cambria Math" panose="02040503050406030204" pitchFamily="18" charset="0"/>
            </a:endParaRPr>
          </a:p>
          <a:p>
            <a:endParaRPr lang="ru-RU" dirty="0"/>
          </a:p>
        </p:txBody>
      </p:sp>
      <p:pic>
        <p:nvPicPr>
          <p:cNvPr id="2051" name="Picture 3" descr="C:\Users\я\Desktop\102456400_0_7e2c2_a583ac00_M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50268" y="4661756"/>
            <a:ext cx="2928326" cy="21962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647214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F99CC"/>
            </a:gs>
            <a:gs pos="100000">
              <a:srgbClr val="FCFDDF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 descr="I:\DCIM\100NIKON\DSCN073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113427"/>
            <a:ext cx="7776864" cy="546482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5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1027" name="Picture 3" descr="C:\Users\я\Desktop\post-2483-1196022560 - копия (5) - копия.jp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98667" l="0" r="99048">
                        <a14:foregroundMark x1="3810" y1="52000" x2="5079" y2="52000"/>
                        <a14:foregroundMark x1="14286" y1="88667" x2="19683" y2="92000"/>
                        <a14:foregroundMark x1="89841" y1="56667" x2="95556" y2="55333"/>
                        <a14:backgroundMark x1="27302" y1="61333" x2="35238" y2="52667"/>
                        <a14:backgroundMark x1="27302" y1="37333" x2="28254" y2="37333"/>
                        <a14:backgroundMark x1="28254" y1="29333" x2="34603" y2="30000"/>
                        <a14:backgroundMark x1="35238" y1="30667" x2="35556" y2="30667"/>
                        <a14:backgroundMark x1="62222" y1="43333" x2="66984" y2="4533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8478" y="0"/>
            <a:ext cx="3605438" cy="1716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я\Desktop\post-2483-1196022560 - копия (4) - копия.jpg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3125" b="100000" l="2239" r="100000">
                        <a14:foregroundMark x1="19776" y1="14063" x2="23134" y2="19531"/>
                        <a14:foregroundMark x1="22015" y1="14063" x2="24254" y2="17969"/>
                        <a14:foregroundMark x1="27985" y1="24219" x2="35075" y2="29688"/>
                        <a14:foregroundMark x1="30970" y1="21875" x2="45149" y2="41406"/>
                        <a14:foregroundMark x1="39552" y1="46875" x2="61940" y2="43750"/>
                        <a14:foregroundMark x1="47761" y1="52344" x2="59328" y2="50781"/>
                        <a14:foregroundMark x1="47761" y1="72656" x2="45149" y2="82031"/>
                        <a14:foregroundMark x1="15672" y1="55469" x2="33582" y2="53125"/>
                        <a14:foregroundMark x1="19030" y1="37500" x2="38060" y2="46094"/>
                        <a14:foregroundMark x1="30970" y1="69531" x2="42910" y2="62500"/>
                        <a14:foregroundMark x1="57836" y1="58594" x2="65672" y2="84375"/>
                        <a14:foregroundMark x1="63060" y1="51563" x2="83209" y2="69531"/>
                        <a14:foregroundMark x1="72388" y1="46875" x2="95522" y2="50000"/>
                        <a14:foregroundMark x1="70896" y1="35156" x2="84701" y2="27344"/>
                        <a14:foregroundMark x1="56716" y1="34375" x2="66045" y2="17969"/>
                        <a14:foregroundMark x1="48507" y1="31250" x2="47761" y2="13281"/>
                        <a14:foregroundMark x1="22761" y1="83594" x2="11940" y2="90625"/>
                        <a14:foregroundMark x1="2985" y1="32813" x2="6343" y2="33594"/>
                        <a14:foregroundMark x1="69030" y1="8594" x2="69776" y2="9375"/>
                        <a14:foregroundMark x1="90672" y1="20313" x2="97015" y2="17969"/>
                        <a14:foregroundMark x1="69776" y1="85156" x2="73507" y2="85938"/>
                        <a14:foregroundMark x1="39925" y1="95313" x2="44030" y2="89844"/>
                        <a14:foregroundMark x1="41418" y1="42188" x2="49627" y2="57813"/>
                        <a14:foregroundMark x1="49627" y1="63281" x2="42910" y2="77344"/>
                        <a14:foregroundMark x1="48507" y1="79688" x2="48134" y2="72656"/>
                        <a14:foregroundMark x1="53358" y1="39063" x2="58209" y2="49219"/>
                        <a14:backgroundMark x1="7090" y1="47656" x2="4478" y2="55469"/>
                        <a14:backgroundMark x1="2985" y1="5469" x2="33582" y2="37500"/>
                        <a14:backgroundMark x1="4104" y1="7031" x2="11940" y2="46094"/>
                        <a14:backgroundMark x1="68657" y1="52344" x2="83955" y2="59375"/>
                        <a14:backgroundMark x1="65299" y1="51563" x2="70149" y2="53125"/>
                        <a14:backgroundMark x1="20522" y1="47656" x2="36940" y2="4843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49111"/>
            <a:ext cx="3491880" cy="16677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-1902"/>
            <a:ext cx="9144000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 Math" panose="02040503050406030204" pitchFamily="18" charset="0"/>
                <a:ea typeface="Cambria Math" panose="02040503050406030204" pitchFamily="18" charset="0"/>
              </a:rPr>
              <a:t>Художественно-эстетический центр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780922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F99CC"/>
            </a:gs>
            <a:gs pos="100000">
              <a:srgbClr val="FCFDDF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I:\DCIM\101NIKON\DSCN078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1916832"/>
            <a:ext cx="3267248" cy="416299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C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-171400"/>
            <a:ext cx="8229600" cy="1143000"/>
          </a:xfrm>
        </p:spPr>
        <p:txBody>
          <a:bodyPr/>
          <a:lstStyle/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 Math" panose="02040503050406030204" pitchFamily="18" charset="0"/>
                <a:ea typeface="Cambria Math" panose="02040503050406030204" pitchFamily="18" charset="0"/>
              </a:rPr>
              <a:t>Чудо-чемоданчик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pic>
        <p:nvPicPr>
          <p:cNvPr id="4" name="Picture 3" descr="I:\DCIM\101NIKON\DSCN0775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188" y="836712"/>
            <a:ext cx="4122842" cy="305861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C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5" name="Picture 4" descr="I:\DCIM\101NIKON\DSCN0779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4077072"/>
            <a:ext cx="3563629" cy="267272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C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38783256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0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CFDDF"/>
            </a:gs>
            <a:gs pos="71000">
              <a:srgbClr val="F4EAA2"/>
            </a:gs>
            <a:gs pos="100000">
              <a:srgbClr val="FFC000"/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Заголовок 76"/>
          <p:cNvSpPr>
            <a:spLocks noGrp="1"/>
          </p:cNvSpPr>
          <p:nvPr>
            <p:ph type="title"/>
          </p:nvPr>
        </p:nvSpPr>
        <p:spPr>
          <a:xfrm>
            <a:off x="0" y="0"/>
            <a:ext cx="9126768" cy="1196752"/>
          </a:xfrm>
        </p:spPr>
        <p:txBody>
          <a:bodyPr>
            <a:normAutofit fontScale="90000"/>
          </a:bodyPr>
          <a:lstStyle/>
          <a:p>
            <a:pPr lvl="0">
              <a:defRPr/>
            </a:pPr>
            <a:r>
              <a:rPr lang="ru-RU" b="1" dirty="0" smtClean="0">
                <a:latin typeface="Cambria Math" panose="02040503050406030204" pitchFamily="18" charset="0"/>
                <a:ea typeface="Cambria Math" panose="02040503050406030204" pitchFamily="18" charset="0"/>
              </a:rPr>
              <a:t/>
            </a:r>
            <a:br>
              <a:rPr lang="ru-RU" b="1" dirty="0" smtClean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r>
              <a:rPr lang="ru-RU" b="1" dirty="0">
                <a:latin typeface="Cambria Math" panose="02040503050406030204" pitchFamily="18" charset="0"/>
                <a:ea typeface="Cambria Math" panose="02040503050406030204" pitchFamily="18" charset="0"/>
              </a:rPr>
              <a:t/>
            </a:r>
            <a:br>
              <a:rPr lang="ru-RU" b="1" dirty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 Math" panose="02040503050406030204" pitchFamily="18" charset="0"/>
                <a:ea typeface="Cambria Math" panose="02040503050406030204" pitchFamily="18" charset="0"/>
              </a:rPr>
              <a:t>Нетрадиционные </a:t>
            </a:r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 Math" panose="02040503050406030204" pitchFamily="18" charset="0"/>
                <a:ea typeface="Cambria Math" panose="02040503050406030204" pitchFamily="18" charset="0"/>
              </a:rPr>
              <a:t>техники рисования для детей младшего дошкольного возраста:</a:t>
            </a:r>
            <a:b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 Math" panose="02040503050406030204" pitchFamily="18" charset="0"/>
                <a:ea typeface="Cambria Math" panose="02040503050406030204" pitchFamily="18" charset="0"/>
              </a:rPr>
            </a:br>
            <a:r>
              <a:rPr lang="ru-RU" sz="4000" dirty="0"/>
              <a:t/>
            </a:r>
            <a:br>
              <a:rPr lang="ru-RU" sz="4000" dirty="0"/>
            </a:br>
            <a:endParaRPr lang="ru-RU" dirty="0"/>
          </a:p>
        </p:txBody>
      </p:sp>
      <p:sp>
        <p:nvSpPr>
          <p:cNvPr id="80" name="Скругленный прямоугольник 79"/>
          <p:cNvSpPr/>
          <p:nvPr/>
        </p:nvSpPr>
        <p:spPr>
          <a:xfrm>
            <a:off x="863588" y="4016620"/>
            <a:ext cx="7416824" cy="564508"/>
          </a:xfrm>
          <a:prstGeom prst="roundRect">
            <a:avLst/>
          </a:prstGeom>
          <a:ln>
            <a:noFill/>
          </a:ln>
          <a:effectLst>
            <a:glow rad="190500">
              <a:schemeClr val="accent3"/>
            </a:glow>
            <a:softEdge rad="266700"/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ru-RU" sz="2800" b="1" dirty="0">
                <a:solidFill>
                  <a:schemeClr val="tx1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оттиск печатками из овощей (фруктов)</a:t>
            </a:r>
          </a:p>
          <a:p>
            <a:pPr algn="ctr"/>
            <a:endParaRPr lang="ru-RU" dirty="0"/>
          </a:p>
        </p:txBody>
      </p:sp>
      <p:sp>
        <p:nvSpPr>
          <p:cNvPr id="81" name="Скругленный прямоугольник 80"/>
          <p:cNvSpPr/>
          <p:nvPr/>
        </p:nvSpPr>
        <p:spPr>
          <a:xfrm>
            <a:off x="863588" y="4797152"/>
            <a:ext cx="7416824" cy="564508"/>
          </a:xfrm>
          <a:prstGeom prst="roundRect">
            <a:avLst/>
          </a:prstGeom>
          <a:solidFill>
            <a:srgbClr val="00B0F0"/>
          </a:solidFill>
          <a:ln>
            <a:noFill/>
          </a:ln>
          <a:effectLst>
            <a:glow rad="190500">
              <a:srgbClr val="00B0F0"/>
            </a:glow>
            <a:softEdge rad="266700"/>
          </a:effectLst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ru-RU" sz="2800" b="1" dirty="0">
                <a:solidFill>
                  <a:schemeClr val="tx1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тычок жёсткой сухой кистью</a:t>
            </a:r>
          </a:p>
          <a:p>
            <a:pPr algn="ctr"/>
            <a:endParaRPr lang="ru-RU" dirty="0"/>
          </a:p>
        </p:txBody>
      </p:sp>
      <p:sp>
        <p:nvSpPr>
          <p:cNvPr id="82" name="Скругленный прямоугольник 81"/>
          <p:cNvSpPr/>
          <p:nvPr/>
        </p:nvSpPr>
        <p:spPr>
          <a:xfrm>
            <a:off x="863588" y="2420888"/>
            <a:ext cx="7416824" cy="564508"/>
          </a:xfrm>
          <a:prstGeom prst="roundRect">
            <a:avLst/>
          </a:prstGeom>
          <a:ln>
            <a:noFill/>
          </a:ln>
          <a:effectLst>
            <a:glow rad="190500">
              <a:schemeClr val="accent6">
                <a:satMod val="175000"/>
              </a:schemeClr>
            </a:glow>
            <a:softEdge rad="266700"/>
          </a:effectLst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t"/>
          <a:lstStyle/>
          <a:p>
            <a:pPr lvl="0" algn="ctr"/>
            <a:r>
              <a:rPr lang="ru-RU" sz="2800" b="1" dirty="0" smtClean="0">
                <a:solidFill>
                  <a:srgbClr val="00000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рисование </a:t>
            </a:r>
            <a:r>
              <a:rPr lang="ru-RU" sz="2800" b="1" dirty="0">
                <a:solidFill>
                  <a:srgbClr val="00000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ладошками</a:t>
            </a:r>
            <a:endParaRPr lang="ru-RU" sz="28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  <a:p>
            <a:pPr algn="ctr"/>
            <a:endParaRPr lang="ru-RU" dirty="0"/>
          </a:p>
        </p:txBody>
      </p:sp>
      <p:sp>
        <p:nvSpPr>
          <p:cNvPr id="83" name="Скругленный прямоугольник 82"/>
          <p:cNvSpPr/>
          <p:nvPr/>
        </p:nvSpPr>
        <p:spPr>
          <a:xfrm>
            <a:off x="863588" y="3212976"/>
            <a:ext cx="7416824" cy="564508"/>
          </a:xfrm>
          <a:prstGeom prst="roundRect">
            <a:avLst/>
          </a:prstGeom>
          <a:solidFill>
            <a:srgbClr val="FFC000"/>
          </a:solidFill>
          <a:ln>
            <a:noFill/>
          </a:ln>
          <a:effectLst>
            <a:glow rad="190500">
              <a:srgbClr val="FFC000"/>
            </a:glow>
            <a:softEdge rad="266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ru-RU" sz="2800" b="1" dirty="0">
                <a:solidFill>
                  <a:schemeClr val="tx1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рисование ватными палочками</a:t>
            </a:r>
          </a:p>
          <a:p>
            <a:pPr algn="ctr"/>
            <a:endParaRPr lang="ru-RU" sz="3000" dirty="0"/>
          </a:p>
        </p:txBody>
      </p:sp>
      <p:sp>
        <p:nvSpPr>
          <p:cNvPr id="84" name="Скругленный прямоугольник 83"/>
          <p:cNvSpPr/>
          <p:nvPr/>
        </p:nvSpPr>
        <p:spPr>
          <a:xfrm>
            <a:off x="863588" y="5600796"/>
            <a:ext cx="7416824" cy="564508"/>
          </a:xfrm>
          <a:prstGeom prst="roundRect">
            <a:avLst/>
          </a:prstGeom>
          <a:ln>
            <a:noFill/>
          </a:ln>
          <a:effectLst>
            <a:glow rad="190500">
              <a:schemeClr val="accent4"/>
            </a:glow>
            <a:softEdge rad="266700"/>
          </a:effectLst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ru-RU" sz="2800" b="1" dirty="0">
                <a:solidFill>
                  <a:schemeClr val="tx1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печать поролоном</a:t>
            </a:r>
          </a:p>
          <a:p>
            <a:pPr algn="ctr"/>
            <a:endParaRPr lang="ru-RU" dirty="0"/>
          </a:p>
        </p:txBody>
      </p:sp>
      <p:sp>
        <p:nvSpPr>
          <p:cNvPr id="85" name="Скругленный прямоугольник 84"/>
          <p:cNvSpPr/>
          <p:nvPr/>
        </p:nvSpPr>
        <p:spPr>
          <a:xfrm>
            <a:off x="863588" y="1628800"/>
            <a:ext cx="7416824" cy="564508"/>
          </a:xfrm>
          <a:prstGeom prst="roundRect">
            <a:avLst/>
          </a:prstGeom>
          <a:solidFill>
            <a:srgbClr val="C00000"/>
          </a:solidFill>
          <a:ln>
            <a:noFill/>
          </a:ln>
          <a:effectLst>
            <a:glow rad="190500">
              <a:schemeClr val="accent2">
                <a:satMod val="175000"/>
              </a:schemeClr>
            </a:glow>
            <a:softEdge rad="266700"/>
          </a:effectLst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t"/>
          <a:lstStyle/>
          <a:p>
            <a:pPr lvl="0" algn="ctr"/>
            <a:r>
              <a:rPr lang="ru-RU" sz="2800" b="1" dirty="0" smtClean="0">
                <a:solidFill>
                  <a:srgbClr val="00000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рисование </a:t>
            </a:r>
            <a:r>
              <a:rPr lang="ru-RU" sz="2800" b="1" dirty="0">
                <a:solidFill>
                  <a:srgbClr val="00000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пальчиками</a:t>
            </a:r>
          </a:p>
          <a:p>
            <a:pPr algn="ctr"/>
            <a:endParaRPr lang="ru-RU" sz="3000" dirty="0"/>
          </a:p>
        </p:txBody>
      </p:sp>
    </p:spTree>
    <p:extLst>
      <p:ext uri="{BB962C8B-B14F-4D97-AF65-F5344CB8AC3E}">
        <p14:creationId xmlns:p14="http://schemas.microsoft.com/office/powerpoint/2010/main" val="11488751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500"/>
                            </p:stCondLst>
                            <p:childTnLst>
                              <p:par>
                                <p:cTn id="10" presetID="2" presetClass="entr" presetSubtype="2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6500"/>
                            </p:stCondLst>
                            <p:childTnLst>
                              <p:par>
                                <p:cTn id="15" presetID="2" presetClass="entr" presetSubtype="8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9500"/>
                            </p:stCondLst>
                            <p:childTnLst>
                              <p:par>
                                <p:cTn id="20" presetID="2" presetClass="entr" presetSubtype="2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2500"/>
                            </p:stCondLst>
                            <p:childTnLst>
                              <p:par>
                                <p:cTn id="25" presetID="2" presetClass="entr" presetSubtype="8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2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2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500"/>
                            </p:stCondLst>
                            <p:childTnLst>
                              <p:par>
                                <p:cTn id="30" presetID="2" presetClass="entr" presetSubtype="2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2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2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" grpId="0" animBg="1"/>
      <p:bldP spid="81" grpId="0" animBg="1"/>
      <p:bldP spid="82" grpId="0" animBg="1"/>
      <p:bldP spid="83" grpId="0" animBg="1"/>
      <p:bldP spid="84" grpId="0" animBg="1"/>
      <p:bldP spid="8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0">
              <a:srgbClr val="FF3399">
                <a:alpha val="60000"/>
              </a:srgbClr>
            </a:gs>
            <a:gs pos="74000">
              <a:srgbClr val="FF6633">
                <a:alpha val="60000"/>
              </a:srgbClr>
            </a:gs>
            <a:gs pos="50000">
              <a:srgbClr val="FFFF00">
                <a:alpha val="60000"/>
              </a:srgbClr>
            </a:gs>
            <a:gs pos="25000">
              <a:srgbClr val="01A78F">
                <a:alpha val="60000"/>
              </a:srgbClr>
            </a:gs>
            <a:gs pos="2000">
              <a:srgbClr val="3366FF">
                <a:alpha val="60000"/>
              </a:srgb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0"/>
            <a:ext cx="7272808" cy="836712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 Math" panose="02040503050406030204" pitchFamily="18" charset="0"/>
                <a:ea typeface="Cambria Math" panose="02040503050406030204" pitchFamily="18" charset="0"/>
              </a:rPr>
              <a:t>Рисование пальчиками</a:t>
            </a:r>
            <a:endParaRPr lang="ru-RU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5877272"/>
            <a:ext cx="9144000" cy="68693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 Math" panose="02040503050406030204" pitchFamily="18" charset="0"/>
                <a:ea typeface="Cambria Math" panose="02040503050406030204" pitchFamily="18" charset="0"/>
              </a:rPr>
              <a:t>Средства </a:t>
            </a:r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 Math" panose="02040503050406030204" pitchFamily="18" charset="0"/>
                <a:ea typeface="Cambria Math" panose="02040503050406030204" pitchFamily="18" charset="0"/>
              </a:rPr>
              <a:t>выразительности: </a:t>
            </a:r>
            <a:r>
              <a:rPr lang="ru-RU" sz="2000" dirty="0">
                <a:latin typeface="Cambria Math" panose="02040503050406030204" pitchFamily="18" charset="0"/>
                <a:ea typeface="Cambria Math" panose="02040503050406030204" pitchFamily="18" charset="0"/>
              </a:rPr>
              <a:t>пятно, точка, короткая линия, цвет. </a:t>
            </a:r>
            <a:r>
              <a:rPr lang="ru-RU" sz="2000" dirty="0" smtClean="0">
                <a:latin typeface="Cambria Math" panose="02040503050406030204" pitchFamily="18" charset="0"/>
                <a:ea typeface="Cambria Math" panose="02040503050406030204" pitchFamily="18" charset="0"/>
              </a:rPr>
              <a:t/>
            </a:r>
            <a:br>
              <a:rPr lang="ru-RU" sz="2000" dirty="0" smtClean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 Math" panose="02040503050406030204" pitchFamily="18" charset="0"/>
                <a:ea typeface="Cambria Math" panose="02040503050406030204" pitchFamily="18" charset="0"/>
              </a:rPr>
              <a:t>Материалы</a:t>
            </a:r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 Math" panose="02040503050406030204" pitchFamily="18" charset="0"/>
                <a:ea typeface="Cambria Math" panose="02040503050406030204" pitchFamily="18" charset="0"/>
              </a:rPr>
              <a:t>:</a:t>
            </a:r>
            <a:r>
              <a:rPr lang="ru-RU" sz="2000" dirty="0">
                <a:latin typeface="Cambria Math" panose="02040503050406030204" pitchFamily="18" charset="0"/>
                <a:ea typeface="Cambria Math" panose="02040503050406030204" pitchFamily="18" charset="0"/>
              </a:rPr>
              <a:t> мисочки с гуашью, плотная бумага любого цвета, небольшие листы, салфетки.</a:t>
            </a:r>
          </a:p>
        </p:txBody>
      </p:sp>
      <p:pic>
        <p:nvPicPr>
          <p:cNvPr id="4101" name="Picture 5" descr="Как нарисовать елку в paint Сайт о рисовании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2" y="1988840"/>
            <a:ext cx="3240360" cy="2880320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C:\Users\я\Desktop\DSCN060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931699"/>
            <a:ext cx="2703996" cy="188124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3075" name="Picture 3" descr="I:\DCIM\100NIKON\DSCN0624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8017" y="3140968"/>
            <a:ext cx="1872573" cy="251423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3076" name="Picture 4" descr="I:\DCIM\100NIKON\DSCN0663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13502" y="3991184"/>
            <a:ext cx="2641821" cy="175595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2050" name="Picture 2" descr="I:\DCIM\100NIKON\DSCN0700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3688" y="931698"/>
            <a:ext cx="2675962" cy="188124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40581137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25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25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125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25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53" presetClass="entr" presetSubtype="528" fill="hold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25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25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25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25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25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53" presetClass="entr" presetSubtype="528" fill="hold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25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25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25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25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25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0"/>
                            </p:stCondLst>
                            <p:childTnLst>
                              <p:par>
                                <p:cTn id="29" presetID="53" presetClass="entr" presetSubtype="528" fill="hold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25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25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25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25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25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F3399">
                <a:alpha val="60000"/>
              </a:srgbClr>
            </a:gs>
            <a:gs pos="25000">
              <a:srgbClr val="FF6633">
                <a:alpha val="60000"/>
              </a:srgbClr>
            </a:gs>
            <a:gs pos="50000">
              <a:srgbClr val="FFFF00">
                <a:alpha val="60000"/>
              </a:srgbClr>
            </a:gs>
            <a:gs pos="75000">
              <a:srgbClr val="01A78F">
                <a:alpha val="60000"/>
              </a:srgbClr>
            </a:gs>
            <a:gs pos="100000">
              <a:srgbClr val="3366FF">
                <a:alpha val="60000"/>
              </a:srgb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0"/>
            <a:ext cx="7416824" cy="908720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 Math" panose="02040503050406030204" pitchFamily="18" charset="0"/>
                <a:ea typeface="Cambria Math" panose="02040503050406030204" pitchFamily="18" charset="0"/>
              </a:rPr>
              <a:t>Рисование ладошками</a:t>
            </a:r>
            <a:endParaRPr lang="ru-RU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5749280"/>
            <a:ext cx="9144000" cy="110872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 Math" panose="02040503050406030204" pitchFamily="18" charset="0"/>
                <a:ea typeface="Cambria Math" panose="02040503050406030204" pitchFamily="18" charset="0"/>
              </a:rPr>
              <a:t>Средства выразительности: </a:t>
            </a:r>
            <a:r>
              <a:rPr lang="ru-RU" sz="2000" dirty="0">
                <a:latin typeface="Cambria Math" panose="02040503050406030204" pitchFamily="18" charset="0"/>
                <a:ea typeface="Cambria Math" panose="02040503050406030204" pitchFamily="18" charset="0"/>
              </a:rPr>
              <a:t>пятно, цвет, фантастический силуэт. </a:t>
            </a:r>
            <a:r>
              <a:rPr lang="ru-RU" sz="2000" dirty="0" smtClean="0">
                <a:latin typeface="Cambria Math" panose="02040503050406030204" pitchFamily="18" charset="0"/>
                <a:ea typeface="Cambria Math" panose="02040503050406030204" pitchFamily="18" charset="0"/>
              </a:rPr>
              <a:t/>
            </a:r>
            <a:br>
              <a:rPr lang="ru-RU" sz="2000" dirty="0" smtClean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 Math" panose="02040503050406030204" pitchFamily="18" charset="0"/>
                <a:ea typeface="Cambria Math" panose="02040503050406030204" pitchFamily="18" charset="0"/>
              </a:rPr>
              <a:t>Материалы</a:t>
            </a:r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 Math" panose="02040503050406030204" pitchFamily="18" charset="0"/>
                <a:ea typeface="Cambria Math" panose="02040503050406030204" pitchFamily="18" charset="0"/>
              </a:rPr>
              <a:t>:</a:t>
            </a:r>
            <a:r>
              <a:rPr lang="ru-RU" sz="2000" dirty="0">
                <a:latin typeface="Cambria Math" panose="02040503050406030204" pitchFamily="18" charset="0"/>
                <a:ea typeface="Cambria Math" panose="02040503050406030204" pitchFamily="18" charset="0"/>
              </a:rPr>
              <a:t> широкие блюдечки с гуашью, кисть, плотная бумага любого цвета, листы большого формата, салфетки. </a:t>
            </a:r>
          </a:p>
        </p:txBody>
      </p:sp>
      <p:pic>
        <p:nvPicPr>
          <p:cNvPr id="4" name="Picture 2" descr="C:\Users\я\Desktop\3335779_ljudi-39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3664" b="100000" l="968" r="100000">
                        <a14:foregroundMark x1="30484" y1="9483" x2="27581" y2="17672"/>
                        <a14:foregroundMark x1="31290" y1="12069" x2="21290" y2="20690"/>
                        <a14:foregroundMark x1="29677" y1="9483" x2="25968" y2="14009"/>
                        <a14:foregroundMark x1="29516" y1="9267" x2="31613" y2="10991"/>
                        <a14:foregroundMark x1="24839" y1="33405" x2="17258" y2="44828"/>
                        <a14:foregroundMark x1="23387" y1="36207" x2="24839" y2="41595"/>
                        <a14:foregroundMark x1="74194" y1="42672" x2="73065" y2="51509"/>
                        <a14:foregroundMark x1="82097" y1="29741" x2="72097" y2="51078"/>
                        <a14:foregroundMark x1="82742" y1="14871" x2="77258" y2="35129"/>
                        <a14:backgroundMark x1="24677" y1="16595" x2="17097" y2="23060"/>
                        <a14:backgroundMark x1="22419" y1="17888" x2="21290" y2="22414"/>
                        <a14:backgroundMark x1="23710" y1="17457" x2="22258" y2="22414"/>
                        <a14:backgroundMark x1="24355" y1="16164" x2="23710" y2="20905"/>
                        <a14:backgroundMark x1="93871" y1="94612" x2="94839" y2="99784"/>
                        <a14:backgroundMark x1="88710" y1="96336" x2="88710" y2="96336"/>
                        <a14:backgroundMark x1="20645" y1="17026" x2="21452" y2="22414"/>
                        <a14:backgroundMark x1="21613" y1="18750" x2="21613" y2="18750"/>
                        <a14:backgroundMark x1="21290" y1="17026" x2="22903" y2="20259"/>
                        <a14:backgroundMark x1="22097" y1="18750" x2="22097" y2="18750"/>
                        <a14:backgroundMark x1="23548" y1="18534" x2="23548" y2="18534"/>
                        <a14:backgroundMark x1="23065" y1="18534" x2="23065" y2="18534"/>
                        <a14:backgroundMark x1="21290" y1="20905" x2="21290" y2="20905"/>
                        <a14:backgroundMark x1="21774" y1="20043" x2="22419" y2="20259"/>
                        <a14:backgroundMark x1="23065" y1="21336" x2="23065" y2="2133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856" y="2050370"/>
            <a:ext cx="2808734" cy="21020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 descr="C:\Users\я\Desktop\25101486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3717032"/>
            <a:ext cx="2711873" cy="193705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4099" name="Picture 3" descr="C:\Users\я\Desktop\18918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6256" y="1072993"/>
            <a:ext cx="1741701" cy="238677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4101" name="Picture 5" descr="Веселые уроки рисования. Урок первый - рисование ладошками. …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853947"/>
            <a:ext cx="2164765" cy="205106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3074" name="Picture 2" descr="I:\DCIM\100NIKON\DSCN0708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8353" y="3101380"/>
            <a:ext cx="1719130" cy="261697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1321437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25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25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125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25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53" presetClass="entr" presetSubtype="528" fill="hold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25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25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25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25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25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53" presetClass="entr" presetSubtype="528" fill="hold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25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25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25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25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25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0"/>
                            </p:stCondLst>
                            <p:childTnLst>
                              <p:par>
                                <p:cTn id="29" presetID="53" presetClass="entr" presetSubtype="528" fill="hold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25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25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25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25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25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0">
              <a:srgbClr val="FF3399">
                <a:alpha val="60000"/>
              </a:srgbClr>
            </a:gs>
            <a:gs pos="77000">
              <a:srgbClr val="FF6633">
                <a:alpha val="60000"/>
              </a:srgbClr>
            </a:gs>
            <a:gs pos="50000">
              <a:srgbClr val="FFFF00">
                <a:alpha val="60000"/>
              </a:srgbClr>
            </a:gs>
            <a:gs pos="23000">
              <a:srgbClr val="01A78F">
                <a:alpha val="60000"/>
              </a:srgbClr>
            </a:gs>
            <a:gs pos="0">
              <a:srgbClr val="3366FF">
                <a:alpha val="60000"/>
              </a:srgb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180528" y="0"/>
            <a:ext cx="9433048" cy="1052736"/>
          </a:xfrm>
        </p:spPr>
        <p:txBody>
          <a:bodyPr>
            <a:normAutofit/>
          </a:bodyPr>
          <a:lstStyle/>
          <a:p>
            <a:r>
              <a:rPr lang="ru-RU" sz="355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 Math" panose="02040503050406030204" pitchFamily="18" charset="0"/>
                <a:ea typeface="Cambria Math" panose="02040503050406030204" pitchFamily="18" charset="0"/>
              </a:rPr>
              <a:t>Рисование поролоном и ватными палочками</a:t>
            </a:r>
            <a:endParaRPr lang="ru-RU" sz="355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5589240"/>
            <a:ext cx="9144000" cy="1368151"/>
          </a:xfrm>
        </p:spPr>
        <p:txBody>
          <a:bodyPr>
            <a:normAutofit fontScale="25000" lnSpcReduction="20000"/>
          </a:bodyPr>
          <a:lstStyle/>
          <a:p>
            <a:pPr marL="0" indent="0">
              <a:buNone/>
            </a:pPr>
            <a:r>
              <a:rPr lang="ru-RU" sz="8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 Math" panose="02040503050406030204" pitchFamily="18" charset="0"/>
                <a:ea typeface="Cambria Math" panose="02040503050406030204" pitchFamily="18" charset="0"/>
              </a:rPr>
              <a:t>Средства выразительности: </a:t>
            </a:r>
            <a:r>
              <a:rPr lang="ru-RU" sz="8000" dirty="0">
                <a:latin typeface="Cambria Math" panose="02040503050406030204" pitchFamily="18" charset="0"/>
                <a:ea typeface="Cambria Math" panose="02040503050406030204" pitchFamily="18" charset="0"/>
              </a:rPr>
              <a:t>пятно, фактура, цвет.</a:t>
            </a:r>
          </a:p>
          <a:p>
            <a:pPr marL="0" indent="0">
              <a:buNone/>
            </a:pPr>
            <a:r>
              <a:rPr lang="ru-RU" sz="8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 Math" panose="02040503050406030204" pitchFamily="18" charset="0"/>
                <a:ea typeface="Cambria Math" panose="02040503050406030204" pitchFamily="18" charset="0"/>
              </a:rPr>
              <a:t>Материалы: </a:t>
            </a:r>
            <a:r>
              <a:rPr lang="ru-RU" sz="8000" dirty="0">
                <a:latin typeface="Cambria Math" panose="02040503050406030204" pitchFamily="18" charset="0"/>
                <a:ea typeface="Cambria Math" panose="02040503050406030204" pitchFamily="18" charset="0"/>
              </a:rPr>
              <a:t>мисочка либо пластиковая коробочка, в которую вложена штемпельная подушка из тонкого поролона, пропитанного гуашью, плотная бумага любого цвета и размера, кусочки поролона.</a:t>
            </a:r>
          </a:p>
          <a:p>
            <a:endParaRPr lang="ru-RU" dirty="0"/>
          </a:p>
        </p:txBody>
      </p:sp>
      <p:pic>
        <p:nvPicPr>
          <p:cNvPr id="7170" name="Picture 2" descr="Пинцетный захват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1916832"/>
            <a:ext cx="3070862" cy="2808312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I:\DCIM\100NIKON\DSCN062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3284983"/>
            <a:ext cx="1689652" cy="225286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4101" name="Picture 5" descr="I:\DCIM\100NIKON\DSCN063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846136"/>
            <a:ext cx="1728192" cy="229483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4100" name="Picture 4" descr="I:\DCIM\100NIKON\DSCN0616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0273" y="980728"/>
            <a:ext cx="1659592" cy="234026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4102" name="Picture 6" descr="I:\DCIM\100NIKON\DSCN0640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4488" y="3789039"/>
            <a:ext cx="2407037" cy="160281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2859284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25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25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125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25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53" presetClass="entr" presetSubtype="528" fill="hold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25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25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25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25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25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53" presetClass="entr" presetSubtype="528" fill="hold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25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25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25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25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25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0"/>
                            </p:stCondLst>
                            <p:childTnLst>
                              <p:par>
                                <p:cTn id="29" presetID="53" presetClass="entr" presetSubtype="528" fill="hold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25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25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25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25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25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1815</TotalTime>
  <Words>249</Words>
  <Application>Microsoft Office PowerPoint</Application>
  <PresentationFormat>Экран (4:3)</PresentationFormat>
  <Paragraphs>41</Paragraphs>
  <Slides>12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ГОСУДАРСТВЕННОЕ БЮДЖЕТНОЕ ДОШКОЛЬНОЕ ОБРАЗОВАТЕЛЬНОЕ УЧРЕЖДЕНИЕ ДЕТСКИЙ САД №96 ОБЩЕРАЗВИВАЮЩЕГО ВИДА КАЛИНИНСКОГО РАЙОНА Г. САНКТ-ПЕТЕРБУРГА </vt:lpstr>
      <vt:lpstr>Актуальность:             </vt:lpstr>
      <vt:lpstr>Презентация PowerPoint</vt:lpstr>
      <vt:lpstr>Художественно-эстетический центр</vt:lpstr>
      <vt:lpstr>Чудо-чемоданчик</vt:lpstr>
      <vt:lpstr>  Нетрадиционные техники рисования для детей младшего дошкольного возраста:  </vt:lpstr>
      <vt:lpstr>Рисование пальчиками</vt:lpstr>
      <vt:lpstr>Рисование ладошками</vt:lpstr>
      <vt:lpstr>Рисование поролоном и ватными палочками</vt:lpstr>
      <vt:lpstr>Оттиск печатками из овощей и фруктов </vt:lpstr>
      <vt:lpstr>Рисование жёсткой полусухой кистью</vt:lpstr>
      <vt:lpstr>Наши маленькие художники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ГОСУДАРСТВЕННОЕ БЮДЖЕТНОЕ  ДОШКОЛЬНОЕ ОБРАЗОВАТЕЛЬНОЕ УЧРЕЖДЕНИЕ ДЕТСКИЙ САД № 96 ОБЩЕРАЗВИВАЮЩЕГО ВИДА  КАЛИНИНСКОГО РАЙОНА САНКТ -  ПЕТЕРБУРГА </dc:title>
  <dc:creator>я</dc:creator>
  <cp:lastModifiedBy>Вероника</cp:lastModifiedBy>
  <cp:revision>106</cp:revision>
  <dcterms:created xsi:type="dcterms:W3CDTF">2014-09-28T17:32:14Z</dcterms:created>
  <dcterms:modified xsi:type="dcterms:W3CDTF">2015-08-24T17:22:59Z</dcterms:modified>
</cp:coreProperties>
</file>